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0" r:id="rId4"/>
    <p:sldId id="258" r:id="rId5"/>
    <p:sldId id="260" r:id="rId6"/>
    <p:sldId id="261" r:id="rId7"/>
    <p:sldId id="262" r:id="rId8"/>
    <p:sldId id="259" r:id="rId9"/>
    <p:sldId id="264" r:id="rId10"/>
    <p:sldId id="291" r:id="rId11"/>
    <p:sldId id="292" r:id="rId12"/>
    <p:sldId id="293" r:id="rId13"/>
    <p:sldId id="294" r:id="rId14"/>
    <p:sldId id="295" r:id="rId15"/>
    <p:sldId id="296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B56"/>
    <a:srgbClr val="59294F"/>
    <a:srgbClr val="713364"/>
    <a:srgbClr val="64004F"/>
    <a:srgbClr val="6B2525"/>
    <a:srgbClr val="214F75"/>
    <a:srgbClr val="5094CE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6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03A1-7509-4F84-99BF-23BB8810D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10BE9-0C0E-4690-B8D9-62B0442DC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B0F4-BC1D-41AD-833E-98048E50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981D2-9638-49FD-9F51-1FBE3B06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A1E25-7B34-484C-BFB6-3E050010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11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9B21-EF13-458B-B2D0-3D1E8C1C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37701-1AF3-4231-A336-83FD8FE12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C669-9C3D-4E46-93CA-7453297C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99F9B-F849-491F-A593-A4576DFD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21029-4317-481E-BB4F-37B91162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804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C80E4-5D95-4DC2-AB56-7D3885208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11C7C-C705-43BA-8398-E57369DCF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9B00E-CCAE-4448-8071-08405496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93FB-FA67-494C-B2DB-68178045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A4E41-BA69-4F1C-BE1B-D486F88A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31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FA8B-8EE4-4B1E-90DE-13A42236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96F9-6DBB-49DC-8C1A-C5DF0C90B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2CE4E-D90F-4D06-B2A9-F41ED5F2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E8D0-B078-40B1-8B38-71D16404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CEE4B-E707-4D20-A1AE-1866AFFB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62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22F2-CB66-4E52-9B54-70AEAB78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E8699-D7EA-4001-8F1E-6CD45F4F2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F894A-3138-4F14-899E-88491254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D851B-6F73-41A5-89FE-5067E95E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BE95A-F3D0-4B79-90E6-B7DD04AA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81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EAD-2A1D-45B3-BDA4-47BF40707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63BB-41CF-4DFB-93AE-A238400B4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ADCCA-F7AA-41E6-8C71-BAE5FF2A0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D3825-FE0F-455B-88E5-22A55D82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944A8-BA83-4DE9-9D88-B09251C6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71DDB-AB1F-4571-94E9-8A464D2B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90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38F6-9746-4324-8819-22A758FD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F30A5-563F-43B3-B769-B48AED23B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C66A0-AB10-4949-B334-A7732BE2F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1F6AD-87B2-40CF-8449-828C763F3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7D7EB-FC4B-44CB-B2EE-929717037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789473-E5A1-49B4-B326-BF33EDF9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5803D-4246-4A17-8359-FBB5EAF3A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293F2-E132-4028-A06E-315D93D8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15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DEFC-D324-4C6A-950C-2FA7CF3D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4EA99-DA23-40B0-97E2-D8ADD1DA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882B3-FEDF-4652-9441-995C89D5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572E1-D6D9-4716-BAC7-9FF58424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22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49CFE-EC34-44B5-9FC4-1024FC66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B1C78-3867-473D-A224-0DDDD20C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FA0DB-5378-4D5D-B512-376B6516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7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09FA-4E75-4417-A545-57D16BCF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24CE7-8AFE-414C-B123-E2EFD65AE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2E732-50CE-4E1D-B7CF-037314F49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A6FF3-9CE4-49D8-A3C6-76A0B7CF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27F86-4F6A-4F21-A9FF-6A0A1CB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AF0FA-BE1C-49A6-9195-C54D519C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145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24BB8-7EBB-417C-A764-43EAD4F1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2FBAA0-338B-45F6-8FCA-06BDF9CF5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C64F5-EF34-4E16-8218-B3551EA19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1FBAD-B7F9-447F-B2B1-87C909D87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190AE-1B63-45B6-B258-9B1A987C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92EE2-0480-4384-9BF4-50B5909C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8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754B9-2A8B-4841-9DA1-3FFB455C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9B694-F751-4DF2-82D9-A6080C0C4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41F36-7EB4-450C-A1D9-15C331336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1AB7C-0043-444B-861B-51E269CBBF01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69152-B665-4F2B-BBD1-0C9391FB7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413A6-776D-483B-A002-A94BA384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40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syteachr.github.io/shiny-tutorial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://shiny.psy.gla.ac.uk/ShinyPsyTeachR/ug1/normal-distribution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://shiny.psy.gla.ac.uk/debruine/plotdem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s://holtzyan.shinyapps.io/UKB_ge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richarddmorey.github.io/Morey_Hoekstra_StatCognition/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drinkr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6C9DDE-A2EC-4D8B-9AE0-40F22D0CA395}"/>
              </a:ext>
            </a:extLst>
          </p:cNvPr>
          <p:cNvSpPr/>
          <p:nvPr/>
        </p:nvSpPr>
        <p:spPr>
          <a:xfrm>
            <a:off x="0" y="1766729"/>
            <a:ext cx="12188858" cy="3324542"/>
          </a:xfrm>
          <a:prstGeom prst="rect">
            <a:avLst/>
          </a:prstGeom>
          <a:solidFill>
            <a:srgbClr val="214F75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DFFB5-AC3A-4607-B1B4-920E4D271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6024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Shiny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4E249-EB5B-42E1-89F3-C44EE1136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0797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/>
                </a:solidFill>
              </a:rPr>
              <a:t>PsyTeachR</a:t>
            </a:r>
            <a:r>
              <a:rPr lang="en-GB" sz="2800" dirty="0">
                <a:solidFill>
                  <a:schemeClr val="bg1"/>
                </a:solidFill>
              </a:rPr>
              <a:t> Shiny Tutorials</a:t>
            </a:r>
          </a:p>
          <a:p>
            <a:r>
              <a:rPr lang="en-GB" sz="2800" dirty="0">
                <a:solidFill>
                  <a:schemeClr val="bg1"/>
                </a:solidFill>
                <a:hlinkClick r:id="rId2"/>
              </a:rPr>
              <a:t>https://psyteachr.github.io/shiny-tutorials</a:t>
            </a:r>
            <a:r>
              <a:rPr lang="en-GB" sz="2800" dirty="0" smtClean="0">
                <a:solidFill>
                  <a:schemeClr val="bg1"/>
                </a:solidFill>
                <a:hlinkClick r:id="rId2"/>
              </a:rPr>
              <a:t>/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1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C7CF-4693-467B-9450-E10352B6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6948"/>
          </a:xfrm>
          <a:solidFill>
            <a:srgbClr val="5094CE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    Old Faithful</a:t>
            </a:r>
            <a:endParaRPr lang="en-GB" sz="5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6881"/>
            <a:ext cx="10058400" cy="54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C7CF-4693-467B-9450-E10352B6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6948"/>
          </a:xfrm>
          <a:solidFill>
            <a:srgbClr val="5094CE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    Old Faithful - UI</a:t>
            </a:r>
            <a:endParaRPr lang="en-GB" sz="5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/>
          <a:stretch/>
        </p:blipFill>
        <p:spPr>
          <a:xfrm>
            <a:off x="435976" y="1460420"/>
            <a:ext cx="5868405" cy="49298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11043" y="1265465"/>
            <a:ext cx="5037364" cy="533127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958497" y="1896015"/>
            <a:ext cx="4542455" cy="648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958497" y="1249684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ui</a:t>
            </a:r>
            <a:endParaRPr lang="en-GB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8496" y="1960554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titlePanel</a:t>
            </a:r>
            <a:endParaRPr lang="en-GB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8496" y="2772643"/>
            <a:ext cx="4542455" cy="36555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958496" y="2832995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sidebarLayout</a:t>
            </a:r>
            <a:endParaRPr lang="en-GB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46858" y="3479659"/>
            <a:ext cx="1866854" cy="28251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046858" y="3525244"/>
            <a:ext cx="1866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sidebarPanel</a:t>
            </a:r>
            <a:endParaRPr lang="en-GB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30148" y="4070616"/>
            <a:ext cx="1666752" cy="1225284"/>
          </a:xfrm>
          <a:prstGeom prst="rect">
            <a:avLst/>
          </a:prstGeom>
          <a:solidFill>
            <a:srgbClr val="6B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7130145" y="4176767"/>
            <a:ext cx="159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sliderInput</a:t>
            </a:r>
            <a:endParaRPr lang="en-GB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“bins”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997002" y="3488619"/>
            <a:ext cx="2396422" cy="2825129"/>
          </a:xfrm>
          <a:prstGeom prst="rect">
            <a:avLst/>
          </a:prstGeom>
          <a:solidFill>
            <a:srgbClr val="592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9001885" y="3525244"/>
            <a:ext cx="1866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mainPanel</a:t>
            </a:r>
            <a:endParaRPr lang="en-GB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01936" y="4070616"/>
            <a:ext cx="2200047" cy="1765176"/>
          </a:xfrm>
          <a:prstGeom prst="rect">
            <a:avLst/>
          </a:prstGeom>
          <a:solidFill>
            <a:srgbClr val="355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9058953" y="4180963"/>
            <a:ext cx="170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plotOutput</a:t>
            </a:r>
            <a:endParaRPr lang="en-GB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“</a:t>
            </a:r>
            <a:r>
              <a:rPr lang="en-GB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distPlot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0" y="2305440"/>
            <a:ext cx="6146594" cy="3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6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C7CF-4693-467B-9450-E10352B6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6948"/>
          </a:xfrm>
          <a:solidFill>
            <a:srgbClr val="5094CE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    Old Faithful - Server</a:t>
            </a:r>
            <a:endParaRPr lang="en-GB" sz="5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4" y="1544148"/>
            <a:ext cx="10696951" cy="39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56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C7CF-4693-467B-9450-E10352B6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6948"/>
          </a:xfrm>
          <a:solidFill>
            <a:srgbClr val="5094CE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    Old Faithful - Server</a:t>
            </a:r>
            <a:endParaRPr lang="en-GB" sz="5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4" y="1544148"/>
            <a:ext cx="10696951" cy="3970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5" t="47008" r="4922" b="42169"/>
          <a:stretch/>
        </p:blipFill>
        <p:spPr>
          <a:xfrm>
            <a:off x="6510528" y="3410712"/>
            <a:ext cx="4407408" cy="429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t="23748" r="46124" b="67245"/>
          <a:stretch/>
        </p:blipFill>
        <p:spPr>
          <a:xfrm>
            <a:off x="1353312" y="2487167"/>
            <a:ext cx="5157215" cy="3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C7CF-4693-467B-9450-E10352B6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6948"/>
          </a:xfrm>
          <a:solidFill>
            <a:srgbClr val="5094CE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    Old Faithful</a:t>
            </a:r>
            <a:endParaRPr lang="en-GB" sz="5400" dirty="0">
              <a:solidFill>
                <a:schemeClr val="bg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711043" y="1249684"/>
            <a:ext cx="5037364" cy="5347059"/>
            <a:chOff x="6711043" y="1249684"/>
            <a:chExt cx="5037364" cy="5347059"/>
          </a:xfrm>
        </p:grpSpPr>
        <p:sp>
          <p:nvSpPr>
            <p:cNvPr id="9" name="Rectangle 8"/>
            <p:cNvSpPr/>
            <p:nvPr/>
          </p:nvSpPr>
          <p:spPr>
            <a:xfrm>
              <a:off x="6711043" y="1265465"/>
              <a:ext cx="5037364" cy="533127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58497" y="1896015"/>
              <a:ext cx="4542455" cy="64811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58497" y="1249684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ui</a:t>
              </a:r>
              <a:endParaRPr lang="en-GB" sz="36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8496" y="1960554"/>
              <a:ext cx="21563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titlePanel</a:t>
              </a:r>
              <a:endParaRPr lang="en-GB" sz="28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58496" y="2772643"/>
              <a:ext cx="4542455" cy="365558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58496" y="2832995"/>
              <a:ext cx="27478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sidebarLayout</a:t>
              </a:r>
              <a:endParaRPr lang="en-GB" sz="28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46858" y="3479659"/>
              <a:ext cx="1866854" cy="282512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46858" y="3525244"/>
              <a:ext cx="1866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sidebarPanel</a:t>
              </a:r>
              <a:endParaRPr lang="en-GB" sz="2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30148" y="4070616"/>
              <a:ext cx="1666752" cy="1225284"/>
            </a:xfrm>
            <a:prstGeom prst="rect">
              <a:avLst/>
            </a:prstGeom>
            <a:solidFill>
              <a:srgbClr val="6B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30145" y="4176767"/>
              <a:ext cx="1595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sliderInput</a:t>
              </a:r>
              <a:endParaRPr lang="en-GB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GB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“bins”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97002" y="3488619"/>
              <a:ext cx="2396422" cy="2825129"/>
            </a:xfrm>
            <a:prstGeom prst="rect">
              <a:avLst/>
            </a:prstGeom>
            <a:solidFill>
              <a:srgbClr val="592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01885" y="3525244"/>
              <a:ext cx="1866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mainPanel</a:t>
              </a:r>
              <a:endParaRPr lang="en-GB" sz="2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01936" y="4070616"/>
              <a:ext cx="2200047" cy="1782464"/>
            </a:xfrm>
            <a:prstGeom prst="rect">
              <a:avLst/>
            </a:prstGeom>
            <a:solidFill>
              <a:srgbClr val="355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58953" y="4180963"/>
              <a:ext cx="1705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plotOutput</a:t>
              </a:r>
              <a:endParaRPr lang="en-GB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GB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“</a:t>
              </a:r>
              <a:r>
                <a:rPr lang="en-GB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distPlot</a:t>
              </a:r>
              <a:r>
                <a:rPr lang="en-GB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383507" y="2706426"/>
            <a:ext cx="5037364" cy="243785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630961" y="2690645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server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02142" y="3407265"/>
            <a:ext cx="4339038" cy="1424928"/>
          </a:xfrm>
          <a:prstGeom prst="rect">
            <a:avLst/>
          </a:prstGeom>
          <a:solidFill>
            <a:srgbClr val="355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1831288" y="3407265"/>
            <a:ext cx="314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renderPlot</a:t>
            </a:r>
            <a:endParaRPr lang="en-GB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output$distPlot</a:t>
            </a:r>
            <a:endParaRPr lang="en-GB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0038A4-469A-40FC-A565-1B322239DB17}"/>
              </a:ext>
            </a:extLst>
          </p:cNvPr>
          <p:cNvGrpSpPr/>
          <p:nvPr/>
        </p:nvGrpSpPr>
        <p:grpSpPr>
          <a:xfrm>
            <a:off x="297454" y="1558269"/>
            <a:ext cx="3574207" cy="5057330"/>
            <a:chOff x="297454" y="1558269"/>
            <a:chExt cx="3574207" cy="5057330"/>
          </a:xfrm>
        </p:grpSpPr>
        <p:sp>
          <p:nvSpPr>
            <p:cNvPr id="30" name="U-Turn Arrow 29"/>
            <p:cNvSpPr/>
            <p:nvPr/>
          </p:nvSpPr>
          <p:spPr>
            <a:xfrm>
              <a:off x="482608" y="1558269"/>
              <a:ext cx="3389053" cy="1455541"/>
            </a:xfrm>
            <a:prstGeom prst="utur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2" name="U-Turn Arrow 31"/>
            <p:cNvSpPr/>
            <p:nvPr/>
          </p:nvSpPr>
          <p:spPr>
            <a:xfrm rot="10800000">
              <a:off x="297454" y="5160058"/>
              <a:ext cx="3389053" cy="1455541"/>
            </a:xfrm>
            <a:prstGeom prst="uturnArrow">
              <a:avLst>
                <a:gd name="adj1" fmla="val 25000"/>
                <a:gd name="adj2" fmla="val 25000"/>
                <a:gd name="adj3" fmla="val 0"/>
                <a:gd name="adj4" fmla="val 43750"/>
                <a:gd name="adj5" fmla="val 968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2326" y="2689580"/>
              <a:ext cx="363556" cy="3192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0408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9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C7CF-4693-467B-9450-E10352B6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6948"/>
          </a:xfrm>
          <a:solidFill>
            <a:srgbClr val="5094CE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    Old Faithful - Reactivity</a:t>
            </a:r>
            <a:endParaRPr lang="en-GB" sz="5400" dirty="0">
              <a:solidFill>
                <a:schemeClr val="bg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711043" y="1249684"/>
            <a:ext cx="5037364" cy="5347059"/>
            <a:chOff x="6711043" y="1249684"/>
            <a:chExt cx="5037364" cy="5347059"/>
          </a:xfrm>
        </p:grpSpPr>
        <p:sp>
          <p:nvSpPr>
            <p:cNvPr id="9" name="Rectangle 8"/>
            <p:cNvSpPr/>
            <p:nvPr/>
          </p:nvSpPr>
          <p:spPr>
            <a:xfrm>
              <a:off x="6711043" y="1265465"/>
              <a:ext cx="5037364" cy="533127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58497" y="1896015"/>
              <a:ext cx="4542455" cy="64811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58497" y="1249684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ui</a:t>
              </a:r>
              <a:endParaRPr lang="en-GB" sz="36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8496" y="1960554"/>
              <a:ext cx="21563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titlePanel</a:t>
              </a:r>
              <a:endParaRPr lang="en-GB" sz="28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58496" y="2772643"/>
              <a:ext cx="4542455" cy="365558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58496" y="2832995"/>
              <a:ext cx="27478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sidebarLayout</a:t>
              </a:r>
              <a:endParaRPr lang="en-GB" sz="28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46858" y="3479659"/>
              <a:ext cx="1866854" cy="282512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46858" y="3525244"/>
              <a:ext cx="1866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sidebarPanel</a:t>
              </a:r>
              <a:endParaRPr lang="en-GB" sz="2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30148" y="4070616"/>
              <a:ext cx="1666752" cy="1225284"/>
            </a:xfrm>
            <a:prstGeom prst="rect">
              <a:avLst/>
            </a:prstGeom>
            <a:solidFill>
              <a:srgbClr val="6B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30145" y="4176767"/>
              <a:ext cx="1595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sliderInput</a:t>
              </a:r>
              <a:endParaRPr lang="en-GB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GB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“bins”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97002" y="3488619"/>
              <a:ext cx="2396422" cy="2825129"/>
            </a:xfrm>
            <a:prstGeom prst="rect">
              <a:avLst/>
            </a:prstGeom>
            <a:solidFill>
              <a:srgbClr val="592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01885" y="3525244"/>
              <a:ext cx="1866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mainPanel</a:t>
              </a:r>
              <a:endParaRPr lang="en-GB" sz="2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01936" y="4070615"/>
              <a:ext cx="2200047" cy="1779113"/>
            </a:xfrm>
            <a:prstGeom prst="rect">
              <a:avLst/>
            </a:prstGeom>
            <a:solidFill>
              <a:srgbClr val="355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58953" y="4180963"/>
              <a:ext cx="1705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plotOutput</a:t>
              </a:r>
              <a:endParaRPr lang="en-GB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GB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“</a:t>
              </a:r>
              <a:r>
                <a:rPr lang="en-GB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distPlot</a:t>
              </a:r>
              <a:r>
                <a:rPr lang="en-GB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383507" y="2706426"/>
            <a:ext cx="5037364" cy="243785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630961" y="2690645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server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02142" y="3407265"/>
            <a:ext cx="4339038" cy="1424928"/>
          </a:xfrm>
          <a:prstGeom prst="rect">
            <a:avLst/>
          </a:prstGeom>
          <a:solidFill>
            <a:srgbClr val="355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ight Arrow 2"/>
          <p:cNvSpPr/>
          <p:nvPr/>
        </p:nvSpPr>
        <p:spPr>
          <a:xfrm rot="10800000">
            <a:off x="6041177" y="4056070"/>
            <a:ext cx="1088964" cy="51141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1831288" y="3407265"/>
            <a:ext cx="314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renderPlot</a:t>
            </a:r>
            <a:endParaRPr lang="en-GB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output$distPlot</a:t>
            </a:r>
            <a:endParaRPr lang="en-GB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Bent Arrow 3"/>
          <p:cNvSpPr/>
          <p:nvPr/>
        </p:nvSpPr>
        <p:spPr>
          <a:xfrm rot="10800000" flipH="1">
            <a:off x="4365859" y="4823095"/>
            <a:ext cx="4693094" cy="969989"/>
          </a:xfrm>
          <a:prstGeom prst="ben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D36370-74C8-486E-853F-7092933F26EC}"/>
              </a:ext>
            </a:extLst>
          </p:cNvPr>
          <p:cNvGrpSpPr/>
          <p:nvPr/>
        </p:nvGrpSpPr>
        <p:grpSpPr>
          <a:xfrm>
            <a:off x="297454" y="1558269"/>
            <a:ext cx="3574207" cy="5057330"/>
            <a:chOff x="297454" y="1558269"/>
            <a:chExt cx="3574207" cy="5057330"/>
          </a:xfrm>
        </p:grpSpPr>
        <p:sp>
          <p:nvSpPr>
            <p:cNvPr id="33" name="U-Turn Arrow 29">
              <a:extLst>
                <a:ext uri="{FF2B5EF4-FFF2-40B4-BE49-F238E27FC236}">
                  <a16:creationId xmlns:a16="http://schemas.microsoft.com/office/drawing/2014/main" id="{E490B84D-B216-45FF-96DB-8B3E19554CC5}"/>
                </a:ext>
              </a:extLst>
            </p:cNvPr>
            <p:cNvSpPr/>
            <p:nvPr/>
          </p:nvSpPr>
          <p:spPr>
            <a:xfrm>
              <a:off x="482608" y="1558269"/>
              <a:ext cx="3389053" cy="1455541"/>
            </a:xfrm>
            <a:prstGeom prst="utur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9" name="U-Turn Arrow 31">
              <a:extLst>
                <a:ext uri="{FF2B5EF4-FFF2-40B4-BE49-F238E27FC236}">
                  <a16:creationId xmlns:a16="http://schemas.microsoft.com/office/drawing/2014/main" id="{BF57E6C4-CEF9-4B92-83FE-4FA70E047286}"/>
                </a:ext>
              </a:extLst>
            </p:cNvPr>
            <p:cNvSpPr/>
            <p:nvPr/>
          </p:nvSpPr>
          <p:spPr>
            <a:xfrm rot="10800000">
              <a:off x="297454" y="5160058"/>
              <a:ext cx="3389053" cy="1455541"/>
            </a:xfrm>
            <a:prstGeom prst="uturnArrow">
              <a:avLst>
                <a:gd name="adj1" fmla="val 25000"/>
                <a:gd name="adj2" fmla="val 25000"/>
                <a:gd name="adj3" fmla="val 0"/>
                <a:gd name="adj4" fmla="val 43750"/>
                <a:gd name="adj5" fmla="val 968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31E528A-4125-4F48-A4D8-B8CC0F3668F5}"/>
                </a:ext>
              </a:extLst>
            </p:cNvPr>
            <p:cNvSpPr/>
            <p:nvPr/>
          </p:nvSpPr>
          <p:spPr>
            <a:xfrm>
              <a:off x="482326" y="2689580"/>
              <a:ext cx="363556" cy="3192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1387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87DD1-A25C-4CA8-8D94-80F3F54A6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947" y="1439845"/>
            <a:ext cx="10594925" cy="49326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Running Locally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easiest way to share a Shiny app is by sharing the code (e.g. on GitHub). These can then be downloaded and run locally.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Running Online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If you want to make your Shiny app available as a web app online you will need a Shiny server:</a:t>
            </a:r>
          </a:p>
          <a:p>
            <a:r>
              <a:rPr lang="en-US" dirty="0">
                <a:solidFill>
                  <a:schemeClr val="bg1"/>
                </a:solidFill>
              </a:rPr>
              <a:t>You can deploy to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https://www.shinyapps.io/</a:t>
            </a:r>
            <a:r>
              <a:rPr lang="en-GB" dirty="0">
                <a:solidFill>
                  <a:schemeClr val="bg1"/>
                </a:solidFill>
              </a:rPr>
              <a:t> for free</a:t>
            </a:r>
          </a:p>
          <a:p>
            <a:r>
              <a:rPr lang="en-GB" dirty="0">
                <a:solidFill>
                  <a:schemeClr val="bg1"/>
                </a:solidFill>
              </a:rPr>
              <a:t>If you have a web server, you can host your own Shiny server</a:t>
            </a:r>
          </a:p>
          <a:p>
            <a:r>
              <a:rPr lang="en-GB" dirty="0" err="1">
                <a:solidFill>
                  <a:schemeClr val="bg1"/>
                </a:solidFill>
              </a:rPr>
              <a:t>UoG</a:t>
            </a:r>
            <a:r>
              <a:rPr lang="en-GB" dirty="0">
                <a:solidFill>
                  <a:schemeClr val="bg1"/>
                </a:solidFill>
              </a:rPr>
              <a:t> Psychology Department has a Shiny server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FC9BD0-A304-4E73-BFDE-AA08353906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36948"/>
          </a:xfrm>
          <a:prstGeom prst="rect">
            <a:avLst/>
          </a:prstGeom>
          <a:solidFill>
            <a:srgbClr val="5094CE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    Sharing/Deploying Shiny Apps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64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hiny.png">
            <a:extLst>
              <a:ext uri="{FF2B5EF4-FFF2-40B4-BE49-F238E27FC236}">
                <a16:creationId xmlns:a16="http://schemas.microsoft.com/office/drawing/2014/main" id="{199C46A6-AFF5-4A4C-ACE0-1FE30076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1480" y="918076"/>
            <a:ext cx="4409040" cy="511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80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C7CF-4693-467B-9450-E10352B6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6948"/>
          </a:xfrm>
          <a:solidFill>
            <a:srgbClr val="5094CE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    What is Shiny?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92A4-3A18-474D-ADA7-1BC65F403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 package that allows you to create interactive GUIs in R</a:t>
            </a:r>
          </a:p>
          <a:p>
            <a:r>
              <a:rPr lang="en-GB" dirty="0">
                <a:solidFill>
                  <a:schemeClr val="bg1"/>
                </a:solidFill>
              </a:rPr>
              <a:t>Highly flexible and customisable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33E2F2-C964-463B-96DF-1379183869CF}"/>
              </a:ext>
            </a:extLst>
          </p:cNvPr>
          <p:cNvSpPr txBox="1">
            <a:spLocks/>
          </p:cNvSpPr>
          <p:nvPr/>
        </p:nvSpPr>
        <p:spPr>
          <a:xfrm>
            <a:off x="840472" y="3591612"/>
            <a:ext cx="10515600" cy="80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Applications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F060F-5070-4DF2-9BC3-B7FD550CBFF0}"/>
              </a:ext>
            </a:extLst>
          </p:cNvPr>
          <p:cNvSpPr txBox="1">
            <a:spLocks/>
          </p:cNvSpPr>
          <p:nvPr/>
        </p:nvSpPr>
        <p:spPr>
          <a:xfrm>
            <a:off x="840472" y="4530161"/>
            <a:ext cx="10515600" cy="1962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Intuitive tools for science</a:t>
            </a:r>
          </a:p>
          <a:p>
            <a:r>
              <a:rPr lang="en-US" dirty="0">
                <a:solidFill>
                  <a:schemeClr val="bg1"/>
                </a:solidFill>
              </a:rPr>
              <a:t>Presenting results</a:t>
            </a:r>
          </a:p>
          <a:p>
            <a:r>
              <a:rPr lang="en-US" dirty="0">
                <a:solidFill>
                  <a:schemeClr val="bg1"/>
                </a:solidFill>
              </a:rPr>
              <a:t>Collecting data</a:t>
            </a:r>
          </a:p>
          <a:p>
            <a:r>
              <a:rPr lang="en-US" dirty="0">
                <a:solidFill>
                  <a:schemeClr val="bg1"/>
                </a:solidFill>
              </a:rPr>
              <a:t>Teaching</a:t>
            </a:r>
          </a:p>
        </p:txBody>
      </p:sp>
      <p:pic>
        <p:nvPicPr>
          <p:cNvPr id="1026" name="Picture 2" descr="shiny.png">
            <a:extLst>
              <a:ext uri="{FF2B5EF4-FFF2-40B4-BE49-F238E27FC236}">
                <a16:creationId xmlns:a16="http://schemas.microsoft.com/office/drawing/2014/main" id="{199C46A6-AFF5-4A4C-ACE0-1FE30076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318" y="2743201"/>
            <a:ext cx="3187026" cy="36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61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D1CCB2-DF84-4A3C-94DA-8068B0CAC6DF}"/>
              </a:ext>
            </a:extLst>
          </p:cNvPr>
          <p:cNvSpPr/>
          <p:nvPr/>
        </p:nvSpPr>
        <p:spPr>
          <a:xfrm>
            <a:off x="0" y="612339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hlinkClick r:id="rId2"/>
              </a:rPr>
              <a:t>http://shiny.psy.gla.ac.uk/ShinyPsyTeachR/ug1/normal-distributions/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4ED722-4060-42AA-A4CF-ED821FABC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93" y="541477"/>
            <a:ext cx="9765814" cy="5266805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16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D1CCB2-DF84-4A3C-94DA-8068B0CAC6DF}"/>
              </a:ext>
            </a:extLst>
          </p:cNvPr>
          <p:cNvSpPr/>
          <p:nvPr/>
        </p:nvSpPr>
        <p:spPr>
          <a:xfrm>
            <a:off x="0" y="612339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hlinkClick r:id="rId2"/>
              </a:rPr>
              <a:t>http://shiny.psy.gla.ac.uk/debruine/plotdemo/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E153C-01D7-4D00-A66E-6A6B51064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7" y="190033"/>
            <a:ext cx="10564306" cy="5853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09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D1CCB2-DF84-4A3C-94DA-8068B0CAC6DF}"/>
              </a:ext>
            </a:extLst>
          </p:cNvPr>
          <p:cNvSpPr/>
          <p:nvPr/>
        </p:nvSpPr>
        <p:spPr>
          <a:xfrm>
            <a:off x="0" y="612339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hlinkClick r:id="rId2"/>
              </a:rPr>
              <a:t>https://holtzyan.shinyapps.io/UKB_geo/</a:t>
            </a: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35888-E50A-41C1-B5EB-A4DE38F70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18" y="180119"/>
            <a:ext cx="10147364" cy="5777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9780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D1CCB2-DF84-4A3C-94DA-8068B0CAC6DF}"/>
              </a:ext>
            </a:extLst>
          </p:cNvPr>
          <p:cNvSpPr/>
          <p:nvPr/>
        </p:nvSpPr>
        <p:spPr>
          <a:xfrm>
            <a:off x="0" y="612339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hlinkClick r:id="rId2"/>
              </a:rPr>
              <a:t>https://richarddmorey.github.io/Morey_Hoekstra_StatCognition/index.html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E3E67-AC43-4305-8739-DD928F7A20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" b="2950"/>
          <a:stretch/>
        </p:blipFill>
        <p:spPr>
          <a:xfrm>
            <a:off x="709926" y="367208"/>
            <a:ext cx="10772147" cy="5411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69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05CD3-E4EA-431A-BA70-3D03CE738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93" y="239820"/>
            <a:ext cx="10299214" cy="58027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D1CCB2-DF84-4A3C-94DA-8068B0CAC6DF}"/>
              </a:ext>
            </a:extLst>
          </p:cNvPr>
          <p:cNvSpPr/>
          <p:nvPr/>
        </p:nvSpPr>
        <p:spPr>
          <a:xfrm>
            <a:off x="0" y="612339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hlinkClick r:id="rId3"/>
              </a:rPr>
              <a:t>https://gallery.shinyapps.io/drinkr/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2961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C5FE2-5850-4FEA-937E-6C543309C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ui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87DD1-A25C-4CA8-8D94-80F3F54A6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Runs once</a:t>
            </a:r>
          </a:p>
          <a:p>
            <a:r>
              <a:rPr lang="en-US" dirty="0">
                <a:solidFill>
                  <a:schemeClr val="bg1"/>
                </a:solidFill>
              </a:rPr>
              <a:t>Specifies the user interface</a:t>
            </a:r>
          </a:p>
          <a:p>
            <a:r>
              <a:rPr lang="en-US" dirty="0">
                <a:solidFill>
                  <a:schemeClr val="bg1"/>
                </a:solidFill>
              </a:rPr>
              <a:t>Defined as an object</a:t>
            </a:r>
          </a:p>
          <a:p>
            <a:r>
              <a:rPr lang="en-US" dirty="0">
                <a:solidFill>
                  <a:schemeClr val="bg1"/>
                </a:solidFill>
              </a:rPr>
              <a:t>Stable and unchanging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C7FCF-75EE-4A5A-A9C4-F04654D52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server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DD536-A417-4B6D-92FE-5C0A78E88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Runs continually</a:t>
            </a:r>
          </a:p>
          <a:p>
            <a:r>
              <a:rPr lang="en-US" dirty="0">
                <a:solidFill>
                  <a:schemeClr val="bg1"/>
                </a:solidFill>
              </a:rPr>
              <a:t>Specifies the logic</a:t>
            </a:r>
          </a:p>
          <a:p>
            <a:r>
              <a:rPr lang="en-US" dirty="0">
                <a:solidFill>
                  <a:schemeClr val="bg1"/>
                </a:solidFill>
              </a:rPr>
              <a:t>Defined as a function</a:t>
            </a:r>
          </a:p>
          <a:p>
            <a:r>
              <a:rPr lang="en-US" dirty="0">
                <a:solidFill>
                  <a:schemeClr val="bg1"/>
                </a:solidFill>
              </a:rPr>
              <a:t>Can change in response to input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FC9BD0-A304-4E73-BFDE-AA08353906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36948"/>
          </a:xfrm>
          <a:prstGeom prst="rect">
            <a:avLst/>
          </a:prstGeom>
          <a:solidFill>
            <a:srgbClr val="5094CE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    How does Shiny work?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309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254</Words>
  <Application>Microsoft Office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Introduction to Shiny</vt:lpstr>
      <vt:lpstr>PowerPoint Presentation</vt:lpstr>
      <vt:lpstr>    What is Shiny?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Old Faithful</vt:lpstr>
      <vt:lpstr>    Old Faithful - UI</vt:lpstr>
      <vt:lpstr>    Old Faithful - Server</vt:lpstr>
      <vt:lpstr>    Old Faithful - Server</vt:lpstr>
      <vt:lpstr>    Old Faithful</vt:lpstr>
      <vt:lpstr>    Old Faithful - Reactivity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Shiny</dc:title>
  <dc:creator>Jack Taylor</dc:creator>
  <cp:lastModifiedBy>Jack Taylor</cp:lastModifiedBy>
  <cp:revision>75</cp:revision>
  <dcterms:created xsi:type="dcterms:W3CDTF">2019-08-30T10:24:37Z</dcterms:created>
  <dcterms:modified xsi:type="dcterms:W3CDTF">2020-05-19T15:12:23Z</dcterms:modified>
</cp:coreProperties>
</file>